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Raleway SemiBold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Raleway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Semi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46" Type="http://schemas.openxmlformats.org/officeDocument/2006/relationships/font" Target="fonts/RalewayMedium-bold.fntdata"/><Relationship Id="rId23" Type="http://schemas.openxmlformats.org/officeDocument/2006/relationships/slide" Target="slides/slide18.xml"/><Relationship Id="rId45" Type="http://schemas.openxmlformats.org/officeDocument/2006/relationships/font" Target="fonts/Raleway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aleway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Raleway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Raleway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Raleway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Raleway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6c84dd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56c84dd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56c84dd2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56c84dd2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56c84dd2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56c84dd2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56c84dd2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56c84dd2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56c84dd2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56c84dd2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56c84dd2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56c84dd2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56c84dd2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56c84dd2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56c84dd2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56c84dd2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56c84dd2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56c84dd2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56c84dd2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56c84dd2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56c84dd2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56c84dd2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56c84dd2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56c84dd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56c84dd2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56c84dd2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56c84dd2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56c84dd2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56c84dd2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56c84dd2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56c84dd2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56c84dd2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56c84dd2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56c84dd2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56c84dd2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56c84dd2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56c84dd23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56c84dd2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56c84dd23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56c84dd23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56c84dd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56c84dd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56c84dd2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56c84dd2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56c84dd2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56c84dd2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6c84dd2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6c84dd2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6c84dd2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6c84dd2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56c84dd2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56c84dd2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56c84dd2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56c84dd2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>
            <p:ph type="ctrTitle"/>
          </p:nvPr>
        </p:nvSpPr>
        <p:spPr>
          <a:xfrm>
            <a:off x="1227175" y="1474925"/>
            <a:ext cx="66930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Comunidades Inspira</a:t>
            </a:r>
            <a:endParaRPr b="0" sz="41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350" y="2304332"/>
            <a:ext cx="1181099" cy="83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00" y="1068500"/>
            <a:ext cx="1104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 txBox="1"/>
          <p:nvPr>
            <p:ph type="title"/>
          </p:nvPr>
        </p:nvSpPr>
        <p:spPr>
          <a:xfrm>
            <a:off x="1747100" y="251850"/>
            <a:ext cx="560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Lista de solicitudes realizadas</a:t>
            </a:r>
            <a:endParaRPr sz="2400"/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25" y="1161275"/>
            <a:ext cx="8063681" cy="34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00" y="1068500"/>
            <a:ext cx="1104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>
            <p:ph type="title"/>
          </p:nvPr>
        </p:nvSpPr>
        <p:spPr>
          <a:xfrm>
            <a:off x="1747100" y="251850"/>
            <a:ext cx="6153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Lista de solicitudes realizadas: detalles</a:t>
            </a:r>
            <a:endParaRPr sz="2400"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525" y="1344703"/>
            <a:ext cx="4754950" cy="369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150" y="865936"/>
            <a:ext cx="738724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00" y="1068500"/>
            <a:ext cx="1104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>
            <p:ph type="title"/>
          </p:nvPr>
        </p:nvSpPr>
        <p:spPr>
          <a:xfrm>
            <a:off x="1518500" y="99450"/>
            <a:ext cx="6153600" cy="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Lista de solicitudes realizadas: productos relacionados</a:t>
            </a:r>
            <a:endParaRPr sz="2000"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1325" y="994325"/>
            <a:ext cx="5773364" cy="39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6675"/>
            <a:ext cx="9144000" cy="60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>
            <p:ph type="ctrTitle"/>
          </p:nvPr>
        </p:nvSpPr>
        <p:spPr>
          <a:xfrm>
            <a:off x="138450" y="657375"/>
            <a:ext cx="3715800" cy="13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6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Comunidad de Productores</a:t>
            </a:r>
            <a:endParaRPr b="0" sz="36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>
            <p:ph type="title"/>
          </p:nvPr>
        </p:nvSpPr>
        <p:spPr>
          <a:xfrm>
            <a:off x="3125025" y="175650"/>
            <a:ext cx="254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Inicio de Sesión</a:t>
            </a:r>
            <a:endParaRPr sz="2400"/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 rotWithShape="1">
          <a:blip r:embed="rId5">
            <a:alphaModFix/>
          </a:blip>
          <a:srcRect b="0" l="0" r="5141" t="0"/>
          <a:stretch/>
        </p:blipFill>
        <p:spPr>
          <a:xfrm>
            <a:off x="1103700" y="1159600"/>
            <a:ext cx="7118200" cy="34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>
            <p:ph type="title"/>
          </p:nvPr>
        </p:nvSpPr>
        <p:spPr>
          <a:xfrm>
            <a:off x="3048825" y="251850"/>
            <a:ext cx="3145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Página de Inicio</a:t>
            </a:r>
            <a:endParaRPr sz="2400"/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88" y="887625"/>
            <a:ext cx="8788025" cy="39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/>
          <p:nvPr>
            <p:ph type="title"/>
          </p:nvPr>
        </p:nvSpPr>
        <p:spPr>
          <a:xfrm>
            <a:off x="2377950" y="251850"/>
            <a:ext cx="414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Registrar nuevo producto</a:t>
            </a:r>
            <a:endParaRPr sz="2400"/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25" y="891725"/>
            <a:ext cx="5972855" cy="40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>
            <p:ph idx="1" type="body"/>
          </p:nvPr>
        </p:nvSpPr>
        <p:spPr>
          <a:xfrm>
            <a:off x="6604350" y="815525"/>
            <a:ext cx="2075400" cy="21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El nombre del producto es construido a partir de la información ingresada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El estado y la provincia tienen el mismo valor a los guardados  en la granja a la que pertenece el productor que registra el producto.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 txBox="1"/>
          <p:nvPr>
            <p:ph type="title"/>
          </p:nvPr>
        </p:nvSpPr>
        <p:spPr>
          <a:xfrm>
            <a:off x="2774425" y="251850"/>
            <a:ext cx="3941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Productos registrados</a:t>
            </a:r>
            <a:endParaRPr sz="2400"/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75" y="1283250"/>
            <a:ext cx="8839200" cy="314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type="title"/>
          </p:nvPr>
        </p:nvSpPr>
        <p:spPr>
          <a:xfrm>
            <a:off x="1696475" y="251850"/>
            <a:ext cx="678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Productos registrados: detalles del producto</a:t>
            </a:r>
            <a:endParaRPr sz="2400"/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575" y="941450"/>
            <a:ext cx="6322780" cy="40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36"/>
          <p:cNvPicPr preferRelativeResize="0"/>
          <p:nvPr/>
        </p:nvPicPr>
        <p:blipFill rotWithShape="1">
          <a:blip r:embed="rId3">
            <a:alphaModFix/>
          </a:blip>
          <a:srcRect b="129" l="0" r="0" t="139"/>
          <a:stretch/>
        </p:blipFill>
        <p:spPr>
          <a:xfrm>
            <a:off x="0" y="-66675"/>
            <a:ext cx="9144000" cy="607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>
            <p:ph type="ctrTitle"/>
          </p:nvPr>
        </p:nvSpPr>
        <p:spPr>
          <a:xfrm>
            <a:off x="138450" y="733575"/>
            <a:ext cx="5579700" cy="19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6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Gerente de Negocio y </a:t>
            </a:r>
            <a:r>
              <a:rPr b="0" i="1" lang="en-GB" sz="36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Coffee Hunters</a:t>
            </a:r>
            <a:endParaRPr b="0" i="1" sz="36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>
            <p:ph type="title"/>
          </p:nvPr>
        </p:nvSpPr>
        <p:spPr>
          <a:xfrm>
            <a:off x="2710650" y="251850"/>
            <a:ext cx="3641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Diagrama descriptivo</a:t>
            </a:r>
            <a:endParaRPr sz="2400"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37" y="1064825"/>
            <a:ext cx="6910525" cy="39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>
            <p:ph type="title"/>
          </p:nvPr>
        </p:nvSpPr>
        <p:spPr>
          <a:xfrm>
            <a:off x="3048825" y="251850"/>
            <a:ext cx="3145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Página de Inicio</a:t>
            </a:r>
            <a:endParaRPr sz="2400"/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25" y="862900"/>
            <a:ext cx="8840751" cy="40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8"/>
          <p:cNvSpPr txBox="1"/>
          <p:nvPr>
            <p:ph type="title"/>
          </p:nvPr>
        </p:nvSpPr>
        <p:spPr>
          <a:xfrm>
            <a:off x="2534650" y="251850"/>
            <a:ext cx="4698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Ver producción de café</a:t>
            </a:r>
            <a:endParaRPr sz="2400"/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613" y="978275"/>
            <a:ext cx="8811927" cy="38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9"/>
          <p:cNvSpPr txBox="1"/>
          <p:nvPr>
            <p:ph type="title"/>
          </p:nvPr>
        </p:nvSpPr>
        <p:spPr>
          <a:xfrm>
            <a:off x="2534650" y="251850"/>
            <a:ext cx="4698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Ver producción de café: filtros</a:t>
            </a:r>
            <a:endParaRPr sz="2400"/>
          </a:p>
        </p:txBody>
      </p:sp>
      <p:pic>
        <p:nvPicPr>
          <p:cNvPr id="383" name="Google Shape;3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 rotWithShape="1">
          <a:blip r:embed="rId5">
            <a:alphaModFix/>
          </a:blip>
          <a:srcRect b="14440" l="0" r="0" t="14737"/>
          <a:stretch/>
        </p:blipFill>
        <p:spPr>
          <a:xfrm>
            <a:off x="315725" y="1397150"/>
            <a:ext cx="8376298" cy="3336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 txBox="1"/>
          <p:nvPr>
            <p:ph idx="1" type="body"/>
          </p:nvPr>
        </p:nvSpPr>
        <p:spPr>
          <a:xfrm>
            <a:off x="303450" y="891725"/>
            <a:ext cx="83763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La lista puede ser filtrada para ver productos de una granja en especial, o por las características del producto en sí mismo.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0"/>
          <p:cNvSpPr txBox="1"/>
          <p:nvPr>
            <p:ph type="title"/>
          </p:nvPr>
        </p:nvSpPr>
        <p:spPr>
          <a:xfrm>
            <a:off x="3144250" y="251850"/>
            <a:ext cx="300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Registrar producto</a:t>
            </a:r>
            <a:endParaRPr sz="2400"/>
          </a:p>
        </p:txBody>
      </p:sp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 txBox="1"/>
          <p:nvPr>
            <p:ph idx="1" type="body"/>
          </p:nvPr>
        </p:nvSpPr>
        <p:spPr>
          <a:xfrm>
            <a:off x="6144550" y="1341050"/>
            <a:ext cx="27648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El personal administrativo puede escoger la cuenta (o granja) a la que pertenece el producto</a:t>
            </a:r>
            <a:endParaRPr sz="1100"/>
          </a:p>
        </p:txBody>
      </p:sp>
      <p:pic>
        <p:nvPicPr>
          <p:cNvPr id="395" name="Google Shape;3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50" y="938875"/>
            <a:ext cx="4846476" cy="39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 txBox="1"/>
          <p:nvPr>
            <p:ph type="title"/>
          </p:nvPr>
        </p:nvSpPr>
        <p:spPr>
          <a:xfrm>
            <a:off x="2423375" y="251850"/>
            <a:ext cx="4661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Ver solicitudes de producto</a:t>
            </a:r>
            <a:endParaRPr sz="2400"/>
          </a:p>
        </p:txBody>
      </p:sp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41050"/>
            <a:ext cx="8839202" cy="276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2"/>
          <p:cNvSpPr txBox="1"/>
          <p:nvPr>
            <p:ph type="title"/>
          </p:nvPr>
        </p:nvSpPr>
        <p:spPr>
          <a:xfrm>
            <a:off x="1813775" y="251850"/>
            <a:ext cx="5774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Ver solicitudes de producto: detalles</a:t>
            </a:r>
            <a:endParaRPr sz="2400"/>
          </a:p>
        </p:txBody>
      </p:sp>
      <p:pic>
        <p:nvPicPr>
          <p:cNvPr id="412" name="Google Shape;4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875" y="939450"/>
            <a:ext cx="7142724" cy="3880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 txBox="1"/>
          <p:nvPr>
            <p:ph type="title"/>
          </p:nvPr>
        </p:nvSpPr>
        <p:spPr>
          <a:xfrm>
            <a:off x="1813775" y="251850"/>
            <a:ext cx="5774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Ver solicitudes de producto: productos relacionados a la solicitud</a:t>
            </a:r>
            <a:endParaRPr sz="2400"/>
          </a:p>
        </p:txBody>
      </p:sp>
      <p:pic>
        <p:nvPicPr>
          <p:cNvPr id="421" name="Google Shape;4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93450"/>
            <a:ext cx="8839201" cy="229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4"/>
          <p:cNvSpPr txBox="1"/>
          <p:nvPr>
            <p:ph type="ctrTitle"/>
          </p:nvPr>
        </p:nvSpPr>
        <p:spPr>
          <a:xfrm>
            <a:off x="1227175" y="1474925"/>
            <a:ext cx="66930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Gracias</a:t>
            </a:r>
            <a:endParaRPr b="0" sz="41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31" name="Google Shape;4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350" y="2304332"/>
            <a:ext cx="1181099" cy="83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1018" r="1009" t="0"/>
          <a:stretch/>
        </p:blipFill>
        <p:spPr>
          <a:xfrm>
            <a:off x="0" y="0"/>
            <a:ext cx="9144000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>
            <p:ph type="ctrTitle"/>
          </p:nvPr>
        </p:nvSpPr>
        <p:spPr>
          <a:xfrm>
            <a:off x="138450" y="581175"/>
            <a:ext cx="3715800" cy="13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Comunidad de compradores</a:t>
            </a:r>
            <a:endParaRPr b="0" sz="3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>
            <p:ph type="title"/>
          </p:nvPr>
        </p:nvSpPr>
        <p:spPr>
          <a:xfrm>
            <a:off x="3125025" y="175650"/>
            <a:ext cx="254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Inicio de Sesión</a:t>
            </a:r>
            <a:endParaRPr sz="2400"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4">
            <a:alphaModFix/>
          </a:blip>
          <a:srcRect b="0" l="10769" r="9808" t="0"/>
          <a:stretch/>
        </p:blipFill>
        <p:spPr>
          <a:xfrm>
            <a:off x="185925" y="870325"/>
            <a:ext cx="6948500" cy="396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7210625" y="870325"/>
            <a:ext cx="20445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También se incluye recuperación de contraseña en caso de olvido, mediante correo electrónico.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>
            <p:ph type="title"/>
          </p:nvPr>
        </p:nvSpPr>
        <p:spPr>
          <a:xfrm>
            <a:off x="3048825" y="251850"/>
            <a:ext cx="3145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Página de Inicio</a:t>
            </a:r>
            <a:endParaRPr sz="2400"/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75" y="923250"/>
            <a:ext cx="8675624" cy="394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50" y="1064825"/>
            <a:ext cx="927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>
            <p:ph type="title"/>
          </p:nvPr>
        </p:nvSpPr>
        <p:spPr>
          <a:xfrm>
            <a:off x="778025" y="124175"/>
            <a:ext cx="6810000" cy="11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Catálogo</a:t>
            </a:r>
            <a:r>
              <a:rPr lang="en-GB" sz="2400"/>
              <a:t> de productos</a:t>
            </a:r>
            <a:endParaRPr sz="2400"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b="0" l="0" r="0" t="16205"/>
          <a:stretch/>
        </p:blipFill>
        <p:spPr>
          <a:xfrm>
            <a:off x="1887175" y="799650"/>
            <a:ext cx="4925500" cy="412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00" y="1068500"/>
            <a:ext cx="1104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>
            <p:ph type="title"/>
          </p:nvPr>
        </p:nvSpPr>
        <p:spPr>
          <a:xfrm>
            <a:off x="2204300" y="251850"/>
            <a:ext cx="500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Catálogo de productos: filtros</a:t>
            </a:r>
            <a:endParaRPr sz="2400"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5">
            <a:alphaModFix/>
          </a:blip>
          <a:srcRect b="53531" l="1531" r="76779" t="28885"/>
          <a:stretch/>
        </p:blipFill>
        <p:spPr>
          <a:xfrm>
            <a:off x="381950" y="2179250"/>
            <a:ext cx="2075275" cy="9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6">
            <a:alphaModFix/>
          </a:blip>
          <a:srcRect b="33231" l="1826" r="76660" t="40600"/>
          <a:stretch/>
        </p:blipFill>
        <p:spPr>
          <a:xfrm>
            <a:off x="451800" y="3490200"/>
            <a:ext cx="1967698" cy="13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7">
            <a:alphaModFix/>
          </a:blip>
          <a:srcRect b="31217" l="1449" r="76282" t="14434"/>
          <a:stretch/>
        </p:blipFill>
        <p:spPr>
          <a:xfrm>
            <a:off x="2781925" y="2461963"/>
            <a:ext cx="1458974" cy="20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 rotWithShape="1">
          <a:blip r:embed="rId8">
            <a:alphaModFix/>
          </a:blip>
          <a:srcRect b="12093" l="2064" r="75349" t="55658"/>
          <a:stretch/>
        </p:blipFill>
        <p:spPr>
          <a:xfrm>
            <a:off x="4658550" y="2233375"/>
            <a:ext cx="1676299" cy="13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 rotWithShape="1">
          <a:blip r:embed="rId9">
            <a:alphaModFix/>
          </a:blip>
          <a:srcRect b="22260" l="1614" r="76362" t="51257"/>
          <a:stretch/>
        </p:blipFill>
        <p:spPr>
          <a:xfrm>
            <a:off x="6752500" y="2233375"/>
            <a:ext cx="1990584" cy="13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700" y="1096138"/>
            <a:ext cx="8142624" cy="7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558275" y="884875"/>
            <a:ext cx="46827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Barra de </a:t>
            </a:r>
            <a:r>
              <a:rPr lang="en-GB" sz="1100"/>
              <a:t>búsqueda</a:t>
            </a:r>
            <a:r>
              <a:rPr lang="en-GB" sz="1100"/>
              <a:t> para filtrar características del producto</a:t>
            </a:r>
            <a:endParaRPr sz="1100"/>
          </a:p>
        </p:txBody>
      </p:sp>
      <p:sp>
        <p:nvSpPr>
          <p:cNvPr id="243" name="Google Shape;243;p24"/>
          <p:cNvSpPr txBox="1"/>
          <p:nvPr>
            <p:ph idx="1" type="body"/>
          </p:nvPr>
        </p:nvSpPr>
        <p:spPr>
          <a:xfrm>
            <a:off x="2781925" y="2114275"/>
            <a:ext cx="13809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/>
              <a:t>Filtro de calidad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00" y="1068500"/>
            <a:ext cx="1104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>
            <p:ph type="title"/>
          </p:nvPr>
        </p:nvSpPr>
        <p:spPr>
          <a:xfrm>
            <a:off x="2204300" y="251850"/>
            <a:ext cx="500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Catálogo de productos: ver mas</a:t>
            </a:r>
            <a:endParaRPr sz="2400"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50" y="1068500"/>
            <a:ext cx="5428476" cy="36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4876" y="1229175"/>
            <a:ext cx="3086174" cy="181357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5968475" y="961075"/>
            <a:ext cx="3086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Galería de imágenes</a:t>
            </a:r>
            <a:endParaRPr sz="1100"/>
          </a:p>
        </p:txBody>
      </p:sp>
      <p:pic>
        <p:nvPicPr>
          <p:cNvPr id="255" name="Google Shape;25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0833" y="3358750"/>
            <a:ext cx="2257500" cy="13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>
            <p:ph idx="1" type="body"/>
          </p:nvPr>
        </p:nvSpPr>
        <p:spPr>
          <a:xfrm>
            <a:off x="5968475" y="2942275"/>
            <a:ext cx="3086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Posible mapa mostrando el lugar de fabricación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00" y="1068500"/>
            <a:ext cx="1104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>
            <p:ph type="title"/>
          </p:nvPr>
        </p:nvSpPr>
        <p:spPr>
          <a:xfrm>
            <a:off x="2204300" y="251850"/>
            <a:ext cx="500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Lista de Intereses</a:t>
            </a:r>
            <a:endParaRPr sz="2400"/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25" y="2313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811325"/>
            <a:ext cx="8743325" cy="40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